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55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11DB6-1DAC-4D1E-80B1-4FD3C28B6D97}" type="datetimeFigureOut">
              <a:rPr lang="tr-TR" smtClean="0"/>
              <a:t>16.01.2019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87ABD3-134A-4C42-B067-60DF67E6C5D8}" type="slidenum">
              <a:rPr lang="tr-TR" smtClean="0"/>
              <a:t>‹#›</a:t>
            </a:fld>
            <a:endParaRPr lang="tr-TR"/>
          </a:p>
        </p:txBody>
      </p:sp>
    </p:spTree>
    <p:extLst>
      <p:ext uri="{BB962C8B-B14F-4D97-AF65-F5344CB8AC3E}">
        <p14:creationId xmlns:p14="http://schemas.microsoft.com/office/powerpoint/2010/main" val="1178378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687ABD3-134A-4C42-B067-60DF67E6C5D8}" type="slidenum">
              <a:rPr lang="tr-TR" smtClean="0"/>
              <a:t>1</a:t>
            </a:fld>
            <a:endParaRPr lang="tr-TR"/>
          </a:p>
        </p:txBody>
      </p:sp>
    </p:spTree>
    <p:extLst>
      <p:ext uri="{BB962C8B-B14F-4D97-AF65-F5344CB8AC3E}">
        <p14:creationId xmlns:p14="http://schemas.microsoft.com/office/powerpoint/2010/main" val="4013907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69653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3DAAC1-E753-4804-B94E-D7460A0623EB}" type="datetimeFigureOut">
              <a:rPr lang="tr-TR" smtClean="0"/>
              <a:t>16.01.2019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20115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109016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5306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3331551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1926028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1635973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29946510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390456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422336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10546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43DAAC1-E753-4804-B94E-D7460A0623EB}" type="datetimeFigureOut">
              <a:rPr lang="tr-TR" smtClean="0"/>
              <a:t>16.01.2019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4219231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43DAAC1-E753-4804-B94E-D7460A0623EB}" type="datetimeFigureOut">
              <a:rPr lang="tr-TR" smtClean="0"/>
              <a:t>16.01.2019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3723068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3081048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387143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043DAAC1-E753-4804-B94E-D7460A0623EB}" type="datetimeFigureOut">
              <a:rPr lang="tr-TR" smtClean="0"/>
              <a:t>16.01.2019</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261265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3DAAC1-E753-4804-B94E-D7460A0623EB}" type="datetimeFigureOut">
              <a:rPr lang="tr-TR" smtClean="0"/>
              <a:t>16.01.2019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ECF1A4-DEA6-4FB9-A4BD-3B7E9A4CF2F7}" type="slidenum">
              <a:rPr lang="tr-TR" smtClean="0"/>
              <a:t>‹#›</a:t>
            </a:fld>
            <a:endParaRPr lang="tr-TR"/>
          </a:p>
        </p:txBody>
      </p:sp>
    </p:spTree>
    <p:extLst>
      <p:ext uri="{BB962C8B-B14F-4D97-AF65-F5344CB8AC3E}">
        <p14:creationId xmlns:p14="http://schemas.microsoft.com/office/powerpoint/2010/main" val="219362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43DAAC1-E753-4804-B94E-D7460A0623EB}" type="datetimeFigureOut">
              <a:rPr lang="tr-TR" smtClean="0"/>
              <a:t>16.01.2019</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ECF1A4-DEA6-4FB9-A4BD-3B7E9A4CF2F7}" type="slidenum">
              <a:rPr lang="tr-TR" smtClean="0"/>
              <a:t>‹#›</a:t>
            </a:fld>
            <a:endParaRPr lang="tr-TR"/>
          </a:p>
        </p:txBody>
      </p:sp>
    </p:spTree>
    <p:extLst>
      <p:ext uri="{BB962C8B-B14F-4D97-AF65-F5344CB8AC3E}">
        <p14:creationId xmlns:p14="http://schemas.microsoft.com/office/powerpoint/2010/main" val="3761700309"/>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885C946-62C6-42A2-9D57-1046EB675BC1}"/>
              </a:ext>
            </a:extLst>
          </p:cNvPr>
          <p:cNvSpPr>
            <a:spLocks noGrp="1"/>
          </p:cNvSpPr>
          <p:nvPr>
            <p:ph type="ctrTitle"/>
          </p:nvPr>
        </p:nvSpPr>
        <p:spPr>
          <a:xfrm>
            <a:off x="1773323" y="2588262"/>
            <a:ext cx="8825658" cy="3329581"/>
          </a:xfrm>
        </p:spPr>
        <p:txBody>
          <a:bodyPr>
            <a:noAutofit/>
          </a:bodyPr>
          <a:lstStyle/>
          <a:p>
            <a:r>
              <a:rPr lang="tr-TR" sz="5000" dirty="0"/>
              <a:t>UYGULAMALI ÖRNEKLERLE İNDİRİMLİ KURUMLAR VERGİSİ</a:t>
            </a:r>
            <a:br>
              <a:rPr lang="tr-TR" sz="5000" dirty="0"/>
            </a:br>
            <a:br>
              <a:rPr lang="tr-TR" sz="5000" dirty="0"/>
            </a:br>
            <a:r>
              <a:rPr lang="tr-TR" sz="5000" dirty="0"/>
              <a:t>            </a:t>
            </a:r>
            <a:r>
              <a:rPr lang="tr-TR" sz="5000" dirty="0" err="1">
                <a:effectLst>
                  <a:outerShdw blurRad="38100" dist="38100" dir="2700000" algn="tl">
                    <a:srgbClr val="000000">
                      <a:alpha val="43137"/>
                    </a:srgbClr>
                  </a:outerShdw>
                </a:effectLst>
              </a:rPr>
              <a:t>Dr.Koray</a:t>
            </a:r>
            <a:r>
              <a:rPr lang="tr-TR" sz="5000" dirty="0">
                <a:effectLst>
                  <a:outerShdw blurRad="38100" dist="38100" dir="2700000" algn="tl">
                    <a:srgbClr val="000000">
                      <a:alpha val="43137"/>
                    </a:srgbClr>
                  </a:outerShdw>
                </a:effectLst>
              </a:rPr>
              <a:t> ATEŞ</a:t>
            </a:r>
            <a:br>
              <a:rPr lang="tr-TR" sz="5000" dirty="0">
                <a:effectLst>
                  <a:outerShdw blurRad="38100" dist="38100" dir="2700000" algn="tl">
                    <a:srgbClr val="000000">
                      <a:alpha val="43137"/>
                    </a:srgbClr>
                  </a:outerShdw>
                </a:effectLst>
              </a:rPr>
            </a:br>
            <a:r>
              <a:rPr lang="tr-TR" sz="5000" dirty="0">
                <a:effectLst>
                  <a:outerShdw blurRad="38100" dist="38100" dir="2700000" algn="tl">
                    <a:srgbClr val="000000">
                      <a:alpha val="43137"/>
                    </a:srgbClr>
                  </a:outerShdw>
                </a:effectLst>
              </a:rPr>
              <a:t>    koray@taxandtax.com</a:t>
            </a:r>
          </a:p>
        </p:txBody>
      </p:sp>
    </p:spTree>
    <p:extLst>
      <p:ext uri="{BB962C8B-B14F-4D97-AF65-F5344CB8AC3E}">
        <p14:creationId xmlns:p14="http://schemas.microsoft.com/office/powerpoint/2010/main" val="1474440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27AE61-6136-4DCA-B275-298606EDCF60}"/>
              </a:ext>
            </a:extLst>
          </p:cNvPr>
          <p:cNvSpPr>
            <a:spLocks noGrp="1"/>
          </p:cNvSpPr>
          <p:nvPr>
            <p:ph type="title"/>
          </p:nvPr>
        </p:nvSpPr>
        <p:spPr/>
        <p:txBody>
          <a:bodyPr/>
          <a:lstStyle/>
          <a:p>
            <a:r>
              <a:rPr lang="tr-TR" b="1" dirty="0">
                <a:effectLst>
                  <a:outerShdw blurRad="38100" dist="38100" dir="2700000" algn="tl">
                    <a:srgbClr val="000000">
                      <a:alpha val="43137"/>
                    </a:srgbClr>
                  </a:outerShdw>
                </a:effectLst>
              </a:rPr>
              <a:t>Kazanç Tespitinde Özellikli Durumlar</a:t>
            </a:r>
            <a:endParaRPr lang="tr-TR" dirty="0"/>
          </a:p>
        </p:txBody>
      </p:sp>
      <p:sp>
        <p:nvSpPr>
          <p:cNvPr id="3" name="İçerik Yer Tutucusu 2">
            <a:extLst>
              <a:ext uri="{FF2B5EF4-FFF2-40B4-BE49-F238E27FC236}">
                <a16:creationId xmlns:a16="http://schemas.microsoft.com/office/drawing/2014/main" id="{9BB8F5D4-91CD-49A5-B1A0-B0FE54561A13}"/>
              </a:ext>
            </a:extLst>
          </p:cNvPr>
          <p:cNvSpPr>
            <a:spLocks noGrp="1"/>
          </p:cNvSpPr>
          <p:nvPr>
            <p:ph idx="1"/>
          </p:nvPr>
        </p:nvSpPr>
        <p:spPr/>
        <p:txBody>
          <a:bodyPr>
            <a:normAutofit fontScale="92500" lnSpcReduction="10000"/>
          </a:bodyPr>
          <a:lstStyle/>
          <a:p>
            <a:r>
              <a:rPr lang="tr-TR" dirty="0"/>
              <a:t>Tebliğ’de yapılan açıklamalar kapsamında konuyu aşağıdaki örnekler ile açıklamak mümkündür. Örnek 1: </a:t>
            </a:r>
          </a:p>
          <a:p>
            <a:r>
              <a:rPr lang="tr-TR" b="1" dirty="0">
                <a:solidFill>
                  <a:schemeClr val="bg1"/>
                </a:solidFill>
              </a:rPr>
              <a:t>Ticari Kâr : 1000 </a:t>
            </a:r>
          </a:p>
          <a:p>
            <a:r>
              <a:rPr lang="tr-TR" dirty="0"/>
              <a:t>2009/15199 : 250 </a:t>
            </a:r>
          </a:p>
          <a:p>
            <a:r>
              <a:rPr lang="tr-TR" dirty="0"/>
              <a:t>2012/3305 : 450 </a:t>
            </a:r>
          </a:p>
          <a:p>
            <a:r>
              <a:rPr lang="tr-TR" dirty="0"/>
              <a:t>Diğer : 300 </a:t>
            </a:r>
          </a:p>
          <a:p>
            <a:r>
              <a:rPr lang="tr-TR" b="1" dirty="0">
                <a:solidFill>
                  <a:schemeClr val="bg1"/>
                </a:solidFill>
              </a:rPr>
              <a:t>Mali Kâr : 600 </a:t>
            </a:r>
          </a:p>
          <a:p>
            <a:pPr marL="0" indent="0">
              <a:buNone/>
            </a:pPr>
            <a:r>
              <a:rPr lang="tr-TR" dirty="0"/>
              <a:t>   Bu durumda mali kâr (600 TL), ticari kârın toplamından (1.000 TL) ve yatırımlardan elde edilen toplam kazançtan (250+450 = 700 TL) düşüktür. Muktezaya göre böyle bir durumda mali kâr, 250/700 ve 450/700 oranlarına göre ayrıştırılacak ve bulunan matrahlara ilgili yatırım için öngörülen indirimli vergi oranları uygulanacaktır.</a:t>
            </a:r>
          </a:p>
        </p:txBody>
      </p:sp>
    </p:spTree>
    <p:extLst>
      <p:ext uri="{BB962C8B-B14F-4D97-AF65-F5344CB8AC3E}">
        <p14:creationId xmlns:p14="http://schemas.microsoft.com/office/powerpoint/2010/main" val="997208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6B6ED9-8AAF-4B33-A053-77FF2C1B0AAC}"/>
              </a:ext>
            </a:extLst>
          </p:cNvPr>
          <p:cNvSpPr>
            <a:spLocks noGrp="1"/>
          </p:cNvSpPr>
          <p:nvPr>
            <p:ph type="title"/>
          </p:nvPr>
        </p:nvSpPr>
        <p:spPr>
          <a:xfrm>
            <a:off x="992746" y="234793"/>
            <a:ext cx="10515600" cy="446244"/>
          </a:xfrm>
        </p:spPr>
        <p:txBody>
          <a:bodyPr>
            <a:normAutofit fontScale="90000"/>
          </a:bodyPr>
          <a:lstStyle/>
          <a:p>
            <a:pPr algn="ctr"/>
            <a:r>
              <a:rPr lang="tr-TR" sz="2800" b="1" dirty="0">
                <a:solidFill>
                  <a:schemeClr val="bg1"/>
                </a:solidFill>
                <a:effectLst>
                  <a:outerShdw blurRad="38100" dist="38100" dir="2700000" algn="tl">
                    <a:srgbClr val="000000">
                      <a:alpha val="43137"/>
                    </a:srgbClr>
                  </a:outerShdw>
                </a:effectLst>
              </a:rPr>
              <a:t>Yatırıma Katkı Tutarından Hareketle Hak Kazanılan </a:t>
            </a:r>
            <a:r>
              <a:rPr lang="tr-TR" sz="2800" b="1" dirty="0" err="1">
                <a:solidFill>
                  <a:schemeClr val="bg1"/>
                </a:solidFill>
                <a:effectLst>
                  <a:outerShdw blurRad="38100" dist="38100" dir="2700000" algn="tl">
                    <a:srgbClr val="000000">
                      <a:alpha val="43137"/>
                    </a:srgbClr>
                  </a:outerShdw>
                </a:effectLst>
              </a:rPr>
              <a:t>Max</a:t>
            </a:r>
            <a:r>
              <a:rPr lang="tr-TR" sz="2800" b="1" dirty="0">
                <a:solidFill>
                  <a:schemeClr val="bg1"/>
                </a:solidFill>
                <a:effectLst>
                  <a:outerShdw blurRad="38100" dist="38100" dir="2700000" algn="tl">
                    <a:srgbClr val="000000">
                      <a:alpha val="43137"/>
                    </a:srgbClr>
                  </a:outerShdw>
                </a:effectLst>
              </a:rPr>
              <a:t>. İndirimli Kurumlar Vergisi Matrahı Nasıl Hesaplanır?</a:t>
            </a:r>
          </a:p>
        </p:txBody>
      </p:sp>
      <p:sp>
        <p:nvSpPr>
          <p:cNvPr id="3" name="İçerik Yer Tutucusu 2">
            <a:extLst>
              <a:ext uri="{FF2B5EF4-FFF2-40B4-BE49-F238E27FC236}">
                <a16:creationId xmlns:a16="http://schemas.microsoft.com/office/drawing/2014/main" id="{45BDA33C-D652-48EB-85E7-9119A5519D38}"/>
              </a:ext>
            </a:extLst>
          </p:cNvPr>
          <p:cNvSpPr>
            <a:spLocks noGrp="1"/>
          </p:cNvSpPr>
          <p:nvPr>
            <p:ph idx="1"/>
          </p:nvPr>
        </p:nvSpPr>
        <p:spPr>
          <a:xfrm>
            <a:off x="838200" y="1584101"/>
            <a:ext cx="10515600" cy="4592862"/>
          </a:xfrm>
        </p:spPr>
        <p:txBody>
          <a:bodyPr>
            <a:normAutofit/>
          </a:bodyPr>
          <a:lstStyle/>
          <a:p>
            <a:r>
              <a:rPr lang="tr-TR" dirty="0"/>
              <a:t>İlgili Dönem Gerçekleşen Yatırım Harcaması: 1.000.000,00 TL</a:t>
            </a:r>
          </a:p>
          <a:p>
            <a:r>
              <a:rPr lang="tr-TR" dirty="0"/>
              <a:t>Yatırıma Katkı Oranı:  0,35</a:t>
            </a:r>
          </a:p>
          <a:p>
            <a:r>
              <a:rPr lang="tr-TR" dirty="0"/>
              <a:t>Kurumlar Vergisi Oranı: 0,22 </a:t>
            </a:r>
            <a:r>
              <a:rPr lang="tr-TR" sz="1500" dirty="0"/>
              <a:t>(Yatırım harcamalarının 2017 veya 2018 yılında yapıldığı varsayımında bu oran uygulanır)</a:t>
            </a:r>
          </a:p>
          <a:p>
            <a:r>
              <a:rPr lang="tr-TR" b="1" dirty="0">
                <a:solidFill>
                  <a:schemeClr val="bg1"/>
                </a:solidFill>
              </a:rPr>
              <a:t>Hesaplamalar: </a:t>
            </a:r>
          </a:p>
          <a:p>
            <a:r>
              <a:rPr lang="tr-TR" dirty="0"/>
              <a:t>1.000.000 x 0,35 = 350.000 TL  (</a:t>
            </a:r>
            <a:r>
              <a:rPr lang="tr-TR" b="1" dirty="0">
                <a:solidFill>
                  <a:schemeClr val="bg1"/>
                </a:solidFill>
              </a:rPr>
              <a:t>Yatırıma Katkı Tutarı</a:t>
            </a:r>
            <a:r>
              <a:rPr lang="tr-TR" dirty="0"/>
              <a:t>)</a:t>
            </a:r>
          </a:p>
          <a:p>
            <a:r>
              <a:rPr lang="tr-TR" dirty="0"/>
              <a:t>350.000 / 0,22 = </a:t>
            </a:r>
            <a:r>
              <a:rPr lang="tr-TR" b="1" dirty="0"/>
              <a:t>1.590.909.</a:t>
            </a:r>
            <a:r>
              <a:rPr lang="tr-TR" dirty="0"/>
              <a:t>- TL (</a:t>
            </a:r>
            <a:r>
              <a:rPr lang="tr-TR" b="1" dirty="0">
                <a:solidFill>
                  <a:srgbClr val="FF0000"/>
                </a:solidFill>
                <a:effectLst>
                  <a:outerShdw blurRad="38100" dist="38100" dir="2700000" algn="tl">
                    <a:srgbClr val="000000">
                      <a:alpha val="43137"/>
                    </a:srgbClr>
                  </a:outerShdw>
                </a:effectLst>
              </a:rPr>
              <a:t>Bu yararlanılabilecek </a:t>
            </a:r>
            <a:r>
              <a:rPr lang="tr-TR" b="1" dirty="0" err="1">
                <a:solidFill>
                  <a:srgbClr val="FF0000"/>
                </a:solidFill>
                <a:effectLst>
                  <a:outerShdw blurRad="38100" dist="38100" dir="2700000" algn="tl">
                    <a:srgbClr val="000000">
                      <a:alpha val="43137"/>
                    </a:srgbClr>
                  </a:outerShdw>
                </a:effectLst>
              </a:rPr>
              <a:t>max.matraht</a:t>
            </a:r>
            <a:r>
              <a:rPr lang="tr-TR" b="1" dirty="0" err="1">
                <a:solidFill>
                  <a:srgbClr val="FF0000"/>
                </a:solidFill>
              </a:rPr>
              <a:t>ır</a:t>
            </a:r>
            <a:r>
              <a:rPr lang="tr-TR" dirty="0"/>
              <a:t>)</a:t>
            </a:r>
          </a:p>
          <a:p>
            <a:r>
              <a:rPr lang="tr-TR" dirty="0"/>
              <a:t>Bu tutarı bulduktan sonra, yatırımdan elde edilen kazancımızı hesaplarız. Yatırımlardan elde edilen kazancın ayrı hesaplarda izlenmesi veya yatırım harcamasının toplam sabit kıymetlere oranlanması suretiyle bulunacaktır.</a:t>
            </a:r>
          </a:p>
        </p:txBody>
      </p:sp>
    </p:spTree>
    <p:extLst>
      <p:ext uri="{BB962C8B-B14F-4D97-AF65-F5344CB8AC3E}">
        <p14:creationId xmlns:p14="http://schemas.microsoft.com/office/powerpoint/2010/main" val="412985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E52761-1BAF-4BE2-8348-5BB51157CBAF}"/>
              </a:ext>
            </a:extLst>
          </p:cNvPr>
          <p:cNvSpPr>
            <a:spLocks noGrp="1"/>
          </p:cNvSpPr>
          <p:nvPr>
            <p:ph type="title"/>
          </p:nvPr>
        </p:nvSpPr>
        <p:spPr>
          <a:xfrm>
            <a:off x="838200" y="1043668"/>
            <a:ext cx="10515600" cy="1325563"/>
          </a:xfrm>
        </p:spPr>
        <p:txBody>
          <a:bodyPr/>
          <a:lstStyle/>
          <a:p>
            <a:pPr algn="ctr"/>
            <a:r>
              <a:rPr lang="tr-TR" b="1" dirty="0">
                <a:effectLst>
                  <a:outerShdw blurRad="38100" dist="38100" dir="2700000" algn="tl">
                    <a:srgbClr val="000000">
                      <a:alpha val="43137"/>
                    </a:srgbClr>
                  </a:outerShdw>
                </a:effectLst>
              </a:rPr>
              <a:t>İndirimli Kurumlar Vergisi Müessesesi Mevzuatımıza Ne Zaman Girmiştir ?</a:t>
            </a:r>
          </a:p>
        </p:txBody>
      </p:sp>
      <p:sp>
        <p:nvSpPr>
          <p:cNvPr id="3" name="İçerik Yer Tutucusu 2">
            <a:extLst>
              <a:ext uri="{FF2B5EF4-FFF2-40B4-BE49-F238E27FC236}">
                <a16:creationId xmlns:a16="http://schemas.microsoft.com/office/drawing/2014/main" id="{DB8B6B70-8D4C-461A-8A32-FF99949A8700}"/>
              </a:ext>
            </a:extLst>
          </p:cNvPr>
          <p:cNvSpPr>
            <a:spLocks noGrp="1"/>
          </p:cNvSpPr>
          <p:nvPr>
            <p:ph idx="1"/>
          </p:nvPr>
        </p:nvSpPr>
        <p:spPr>
          <a:xfrm>
            <a:off x="838200" y="2804420"/>
            <a:ext cx="10515600" cy="2347130"/>
          </a:xfrm>
        </p:spPr>
        <p:txBody>
          <a:bodyPr/>
          <a:lstStyle/>
          <a:p>
            <a:r>
              <a:rPr lang="tr-TR" dirty="0"/>
              <a:t>İndirimli kurumlar vergisi müessesesi 28.02.2009 tarihli (mükerrer) Resmi </a:t>
            </a:r>
            <a:r>
              <a:rPr lang="tr-TR" dirty="0" err="1"/>
              <a:t>Gazete’de</a:t>
            </a:r>
            <a:r>
              <a:rPr lang="tr-TR" dirty="0"/>
              <a:t> yayımlanan 5838 sayılı Kanun ile mevzuatımıza girmiştir. </a:t>
            </a:r>
          </a:p>
          <a:p>
            <a:r>
              <a:rPr lang="tr-TR" dirty="0"/>
              <a:t>Bu uygulamayla ilgili yasal düzenleme Kurumlar Vergisi Kanunu’na (KVK) 32/A maddesinin eklenmesi suretiyle gerçekleştirilmiştir. </a:t>
            </a:r>
          </a:p>
        </p:txBody>
      </p:sp>
    </p:spTree>
    <p:extLst>
      <p:ext uri="{BB962C8B-B14F-4D97-AF65-F5344CB8AC3E}">
        <p14:creationId xmlns:p14="http://schemas.microsoft.com/office/powerpoint/2010/main" val="1175839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B764B0-E8AE-4051-8552-C61B1A764685}"/>
              </a:ext>
            </a:extLst>
          </p:cNvPr>
          <p:cNvSpPr>
            <a:spLocks noGrp="1"/>
          </p:cNvSpPr>
          <p:nvPr>
            <p:ph type="title"/>
          </p:nvPr>
        </p:nvSpPr>
        <p:spPr>
          <a:xfrm>
            <a:off x="1070021" y="1163615"/>
            <a:ext cx="10515600" cy="1325563"/>
          </a:xfrm>
        </p:spPr>
        <p:txBody>
          <a:bodyPr/>
          <a:lstStyle/>
          <a:p>
            <a:pPr algn="ctr"/>
            <a:r>
              <a:rPr lang="tr-TR" b="1" dirty="0">
                <a:effectLst>
                  <a:outerShdw blurRad="38100" dist="38100" dir="2700000" algn="tl">
                    <a:srgbClr val="000000">
                      <a:alpha val="43137"/>
                    </a:srgbClr>
                  </a:outerShdw>
                </a:effectLst>
              </a:rPr>
              <a:t>İndirimli Kurumlar Vergisinde Bilinmesi Gereken Tanımlar</a:t>
            </a:r>
          </a:p>
        </p:txBody>
      </p:sp>
      <p:sp>
        <p:nvSpPr>
          <p:cNvPr id="3" name="İçerik Yer Tutucusu 2">
            <a:extLst>
              <a:ext uri="{FF2B5EF4-FFF2-40B4-BE49-F238E27FC236}">
                <a16:creationId xmlns:a16="http://schemas.microsoft.com/office/drawing/2014/main" id="{8ABFF69E-A449-4141-88F3-0A6CC4B569F2}"/>
              </a:ext>
            </a:extLst>
          </p:cNvPr>
          <p:cNvSpPr>
            <a:spLocks noGrp="1"/>
          </p:cNvSpPr>
          <p:nvPr>
            <p:ph idx="1"/>
          </p:nvPr>
        </p:nvSpPr>
        <p:spPr>
          <a:xfrm>
            <a:off x="838200" y="2666597"/>
            <a:ext cx="10515600" cy="3542943"/>
          </a:xfrm>
        </p:spPr>
        <p:txBody>
          <a:bodyPr/>
          <a:lstStyle/>
          <a:p>
            <a:pPr marL="0" indent="0">
              <a:buNone/>
            </a:pPr>
            <a:r>
              <a:rPr lang="tr-TR" b="1" dirty="0">
                <a:solidFill>
                  <a:schemeClr val="bg1"/>
                </a:solidFill>
              </a:rPr>
              <a:t>Yatırıma katkı tutarı</a:t>
            </a:r>
            <a:r>
              <a:rPr lang="tr-TR" dirty="0"/>
              <a:t>, yatırımların, indirimli kurumlar vergisi uygulanmak suretiyle tahsilinden vazgeçilen vergi yoluyla Devletçe karşılanacak kısmıdır. </a:t>
            </a:r>
          </a:p>
          <a:p>
            <a:pPr marL="0" indent="0">
              <a:buNone/>
            </a:pPr>
            <a:r>
              <a:rPr lang="tr-TR" b="1" dirty="0">
                <a:solidFill>
                  <a:schemeClr val="bg1"/>
                </a:solidFill>
              </a:rPr>
              <a:t>Yatırıma katkı oranı</a:t>
            </a:r>
            <a:r>
              <a:rPr lang="tr-TR" dirty="0">
                <a:solidFill>
                  <a:schemeClr val="bg1"/>
                </a:solidFill>
              </a:rPr>
              <a:t> </a:t>
            </a:r>
            <a:r>
              <a:rPr lang="tr-TR" dirty="0"/>
              <a:t>ise yatırıma katkı tutarının yapılan toplam yatırıma bölünmesi suretiyle bulunacak orandır.</a:t>
            </a:r>
            <a:endParaRPr lang="tr-TR" b="1" dirty="0"/>
          </a:p>
          <a:p>
            <a:endParaRPr lang="tr-TR" b="1" dirty="0"/>
          </a:p>
          <a:p>
            <a:pPr marL="0" indent="0">
              <a:buNone/>
            </a:pPr>
            <a:r>
              <a:rPr lang="tr-TR" i="1" u="sng" dirty="0"/>
              <a:t>Yatırımın tamamlanması şartıyla</a:t>
            </a:r>
            <a:r>
              <a:rPr lang="tr-TR" dirty="0"/>
              <a:t>, sonraki yıla devreden yatırıma katkı tutarı, yatırımın tamamlandığı hesap dönemini izleyen yıllarda Vergi Usul Kanunu hükümlerine göre bu yıllar için belirlenen yeniden değerleme oranında artırılarak dikkate alınır.</a:t>
            </a:r>
          </a:p>
        </p:txBody>
      </p:sp>
    </p:spTree>
    <p:extLst>
      <p:ext uri="{BB962C8B-B14F-4D97-AF65-F5344CB8AC3E}">
        <p14:creationId xmlns:p14="http://schemas.microsoft.com/office/powerpoint/2010/main" val="4025392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7BFDDE1-E1B7-44C3-9E83-D6FED07D246D}"/>
              </a:ext>
            </a:extLst>
          </p:cNvPr>
          <p:cNvSpPr>
            <a:spLocks noGrp="1"/>
          </p:cNvSpPr>
          <p:nvPr>
            <p:ph idx="1"/>
          </p:nvPr>
        </p:nvSpPr>
        <p:spPr>
          <a:xfrm>
            <a:off x="1198808" y="1142999"/>
            <a:ext cx="10515600" cy="4958367"/>
          </a:xfrm>
        </p:spPr>
        <p:txBody>
          <a:bodyPr>
            <a:normAutofit fontScale="92500" lnSpcReduction="10000"/>
          </a:bodyPr>
          <a:lstStyle/>
          <a:p>
            <a:r>
              <a:rPr lang="tr-TR" sz="2500" b="1" dirty="0"/>
              <a:t>Komple yeni yatırım</a:t>
            </a:r>
            <a:r>
              <a:rPr lang="tr-TR" sz="2500" dirty="0"/>
              <a:t>: Mal ve hizmet üretimine yönelik olarak ana makine ve teçhizat ile yardımcı tesisleri içeren, gerektiğinde arazi-arsa ve bina-inşaat harcamalarını da ihtiva eden, yatırımın yapılacağı yerde aynı üretim konusunda mevcut tesisi veya mevcut tesisi ile altyapı bütünlüğü bulunmayan yatırımlardır.</a:t>
            </a:r>
          </a:p>
          <a:p>
            <a:r>
              <a:rPr lang="tr-TR" sz="2500" b="1" dirty="0"/>
              <a:t>Modernizasyon yatırımı</a:t>
            </a:r>
            <a:r>
              <a:rPr lang="tr-TR" sz="2500" dirty="0"/>
              <a:t>: Mevcut tesislerin üretim hatlarında teknik ve/veya ekonomik ömrünü tamamlamış makine ve teçhizata uygun parçaların eklenmesini veya </a:t>
            </a:r>
            <a:r>
              <a:rPr lang="tr-TR" sz="2500" i="1" u="sng" dirty="0"/>
              <a:t>mevcut makine ve teçhizatın yenileri ile değiştirilmesini</a:t>
            </a:r>
            <a:r>
              <a:rPr lang="tr-TR" sz="2500" dirty="0"/>
              <a:t>, tesiste eksik kalmış bölümlerin tamamlanmasını, nihai ürünün doğrudan kalitesinin yükseltilmesini veya modelinin değiştirilmesini içeren yatırımlardır.</a:t>
            </a:r>
          </a:p>
          <a:p>
            <a:r>
              <a:rPr lang="tr-TR" sz="2500" b="1" dirty="0"/>
              <a:t>Tevsi yatırım</a:t>
            </a:r>
            <a:r>
              <a:rPr lang="tr-TR" sz="2500" dirty="0"/>
              <a:t>: Mevcut bir yatırıma üretim hattı veya </a:t>
            </a:r>
            <a:r>
              <a:rPr lang="tr-TR" sz="2500" i="1" u="sng" dirty="0"/>
              <a:t>makine ve teçhizat ilavesiyle kapasitenin artırılmasına </a:t>
            </a:r>
            <a:r>
              <a:rPr lang="tr-TR" sz="2500" dirty="0"/>
              <a:t>yönelik olan ve mevcut tesis ile altyapı müşterekliği oluşturarak bir bütün teşkil eden yatırımlardır.</a:t>
            </a:r>
          </a:p>
        </p:txBody>
      </p:sp>
    </p:spTree>
    <p:extLst>
      <p:ext uri="{BB962C8B-B14F-4D97-AF65-F5344CB8AC3E}">
        <p14:creationId xmlns:p14="http://schemas.microsoft.com/office/powerpoint/2010/main" val="95997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8E60DD-7559-481B-8E79-88A5C32A0F6B}"/>
              </a:ext>
            </a:extLst>
          </p:cNvPr>
          <p:cNvSpPr>
            <a:spLocks noGrp="1"/>
          </p:cNvSpPr>
          <p:nvPr>
            <p:ph type="title"/>
          </p:nvPr>
        </p:nvSpPr>
        <p:spPr>
          <a:xfrm>
            <a:off x="1417749" y="1084273"/>
            <a:ext cx="10515600" cy="1325563"/>
          </a:xfrm>
        </p:spPr>
        <p:txBody>
          <a:bodyPr/>
          <a:lstStyle/>
          <a:p>
            <a:pPr algn="ctr"/>
            <a:r>
              <a:rPr lang="tr-TR" b="1" dirty="0">
                <a:effectLst>
                  <a:outerShdw blurRad="38100" dist="38100" dir="2700000" algn="tl">
                    <a:srgbClr val="000000">
                      <a:alpha val="43137"/>
                    </a:srgbClr>
                  </a:outerShdw>
                </a:effectLst>
              </a:rPr>
              <a:t>İndirimli Kurumlar Vergisinde Kazancın Tespit Yöntemleri</a:t>
            </a:r>
          </a:p>
        </p:txBody>
      </p:sp>
      <p:sp>
        <p:nvSpPr>
          <p:cNvPr id="3" name="İçerik Yer Tutucusu 2">
            <a:extLst>
              <a:ext uri="{FF2B5EF4-FFF2-40B4-BE49-F238E27FC236}">
                <a16:creationId xmlns:a16="http://schemas.microsoft.com/office/drawing/2014/main" id="{B49D7018-9F01-4041-AB7F-FE81491C8412}"/>
              </a:ext>
            </a:extLst>
          </p:cNvPr>
          <p:cNvSpPr>
            <a:spLocks noGrp="1"/>
          </p:cNvSpPr>
          <p:nvPr>
            <p:ph idx="1"/>
          </p:nvPr>
        </p:nvSpPr>
        <p:spPr>
          <a:xfrm>
            <a:off x="1134414" y="2727146"/>
            <a:ext cx="10515600" cy="4351338"/>
          </a:xfrm>
        </p:spPr>
        <p:txBody>
          <a:bodyPr>
            <a:normAutofit/>
          </a:bodyPr>
          <a:lstStyle/>
          <a:p>
            <a:r>
              <a:rPr lang="tr-TR" b="1" dirty="0"/>
              <a:t>a) </a:t>
            </a:r>
            <a:r>
              <a:rPr lang="tr-TR" b="1" dirty="0">
                <a:solidFill>
                  <a:schemeClr val="bg1"/>
                </a:solidFill>
              </a:rPr>
              <a:t>Yatırımdan Elde Edilen Kazancın Ayrı Hesaplarda İzlenmesi</a:t>
            </a:r>
            <a:r>
              <a:rPr lang="tr-TR" dirty="0"/>
              <a:t>: Tevsi yatırımlarda, elde edilen kazancın işletme bütünlüğü çerçevesinde ayrı hesaplarda izlenmek suretiyle tespit edilebilmesi halinde, indirimli oran bu kazanca uygulanır. </a:t>
            </a:r>
          </a:p>
          <a:p>
            <a:r>
              <a:rPr lang="tr-TR" b="1" dirty="0"/>
              <a:t>b) </a:t>
            </a:r>
            <a:r>
              <a:rPr lang="tr-TR" b="1" dirty="0">
                <a:solidFill>
                  <a:schemeClr val="bg1"/>
                </a:solidFill>
              </a:rPr>
              <a:t>Tevsi Yatırım Tutarının Toplam Sabit Kıymetlere Oranlanması</a:t>
            </a:r>
            <a:r>
              <a:rPr lang="tr-TR" dirty="0"/>
              <a:t>: Kazancın ayrı bir şekilde tespit edilememesi halinde indirimli oran uygulanacak kazanç, yapılan tevsi yatırım tutarının, dönem sonunda kurumun aktifine kayıtlı bulunan toplam sabit kıymet tutarına (devam eden yatırımlara ait tutarlar da dahil) oranlanması suretiyle belirlenir. İndirimli oran uygulamasına yatırımın </a:t>
            </a:r>
            <a:r>
              <a:rPr lang="tr-TR" b="1" dirty="0">
                <a:solidFill>
                  <a:schemeClr val="bg1"/>
                </a:solidFill>
              </a:rPr>
              <a:t>kısmen veya tamamen faaliyete geçtiği</a:t>
            </a:r>
            <a:r>
              <a:rPr lang="tr-TR" dirty="0"/>
              <a:t> geçici vergi döneminde başlanır.</a:t>
            </a:r>
          </a:p>
        </p:txBody>
      </p:sp>
    </p:spTree>
    <p:extLst>
      <p:ext uri="{BB962C8B-B14F-4D97-AF65-F5344CB8AC3E}">
        <p14:creationId xmlns:p14="http://schemas.microsoft.com/office/powerpoint/2010/main" val="1465775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F0029D1-1205-410E-8ABD-1CE8A7E1613D}"/>
              </a:ext>
            </a:extLst>
          </p:cNvPr>
          <p:cNvSpPr>
            <a:spLocks noGrp="1"/>
          </p:cNvSpPr>
          <p:nvPr>
            <p:ph type="title"/>
          </p:nvPr>
        </p:nvSpPr>
        <p:spPr>
          <a:xfrm>
            <a:off x="1676400" y="744537"/>
            <a:ext cx="10515600" cy="1325563"/>
          </a:xfrm>
        </p:spPr>
        <p:txBody>
          <a:bodyPr>
            <a:normAutofit fontScale="90000"/>
          </a:bodyPr>
          <a:lstStyle/>
          <a:p>
            <a:pPr algn="ctr"/>
            <a:r>
              <a:rPr lang="tr-TR" sz="4100" b="1" dirty="0">
                <a:effectLst>
                  <a:outerShdw blurRad="38100" dist="38100" dir="2700000" algn="tl">
                    <a:srgbClr val="000000">
                      <a:alpha val="43137"/>
                    </a:srgbClr>
                  </a:outerShdw>
                </a:effectLst>
              </a:rPr>
              <a:t>2017 ve 2018 Yılı Harcamalarına Yönelik Özel Düzenleme</a:t>
            </a:r>
          </a:p>
        </p:txBody>
      </p:sp>
      <p:sp>
        <p:nvSpPr>
          <p:cNvPr id="3" name="İçerik Yer Tutucusu 2">
            <a:extLst>
              <a:ext uri="{FF2B5EF4-FFF2-40B4-BE49-F238E27FC236}">
                <a16:creationId xmlns:a16="http://schemas.microsoft.com/office/drawing/2014/main" id="{CAED3C3E-B0A0-4DA4-A6EB-6466EEA455EE}"/>
              </a:ext>
            </a:extLst>
          </p:cNvPr>
          <p:cNvSpPr>
            <a:spLocks noGrp="1"/>
          </p:cNvSpPr>
          <p:nvPr>
            <p:ph idx="1"/>
          </p:nvPr>
        </p:nvSpPr>
        <p:spPr/>
        <p:txBody>
          <a:bodyPr>
            <a:normAutofit fontScale="92500" lnSpcReduction="10000"/>
          </a:bodyPr>
          <a:lstStyle/>
          <a:p>
            <a:r>
              <a:rPr lang="tr-TR" dirty="0"/>
              <a:t>“2012/3305 sayılı Bakanlar Kurulu Kararı ve daha önceki kararlara istinaden imalat sanayiine yönelik </a:t>
            </a:r>
            <a:r>
              <a:rPr lang="tr-TR" b="1" dirty="0"/>
              <a:t>(US-97 Kodu:15-37) </a:t>
            </a:r>
            <a:r>
              <a:rPr lang="tr-TR" dirty="0"/>
              <a:t>düzenlenen yatırım teşvik belgeleri kapsamında;</a:t>
            </a:r>
          </a:p>
          <a:p>
            <a:r>
              <a:rPr lang="tr-TR" dirty="0"/>
              <a:t> </a:t>
            </a:r>
            <a:r>
              <a:rPr lang="tr-TR" b="1" dirty="0"/>
              <a:t>1/1/2017 ile 31/12/2018 </a:t>
            </a:r>
            <a:r>
              <a:rPr lang="tr-TR" dirty="0"/>
              <a:t>tarihleri arasında gerçekleştirilecek yatırım harcamaları için; </a:t>
            </a:r>
          </a:p>
          <a:p>
            <a:r>
              <a:rPr lang="tr-TR" dirty="0"/>
              <a:t>a) Bina-inşaat harcamalarında KDV iadesi, </a:t>
            </a:r>
          </a:p>
          <a:p>
            <a:r>
              <a:rPr lang="tr-TR" dirty="0"/>
              <a:t>b) Bölgesel, büyük ölçekli ve stratejik teşvik uygulamaları kapsamında vergi indirimi desteğinde uygulanacak yatırıma katkı oranları her bir bölgede geçerli olan yatırıma katkı oranına </a:t>
            </a:r>
            <a:r>
              <a:rPr lang="tr-TR" b="1" dirty="0"/>
              <a:t>15 puan </a:t>
            </a:r>
            <a:r>
              <a:rPr lang="tr-TR" dirty="0"/>
              <a:t>ilave edilmek suretiyle, kurumlar vergisi veya gelir vergisi indirimi tüm bölgelerde </a:t>
            </a:r>
            <a:r>
              <a:rPr lang="tr-TR" b="1" dirty="0"/>
              <a:t>yüzde yüz </a:t>
            </a:r>
            <a:r>
              <a:rPr lang="tr-TR" dirty="0"/>
              <a:t>oranında ve yatırıma katkı tutarının yatırım döneminde yatırımcının diğer faaliyetlerinden elde ettiği kazançlarına uygulanacak oranı </a:t>
            </a:r>
            <a:r>
              <a:rPr lang="tr-TR" b="1" dirty="0"/>
              <a:t>yüzde yüz </a:t>
            </a:r>
            <a:r>
              <a:rPr lang="tr-TR" dirty="0"/>
              <a:t>olmak üzere, teşvik belgesi üzerinde herhangi bir işlem yapılmaksızın uygulanır.</a:t>
            </a:r>
          </a:p>
        </p:txBody>
      </p:sp>
    </p:spTree>
    <p:extLst>
      <p:ext uri="{BB962C8B-B14F-4D97-AF65-F5344CB8AC3E}">
        <p14:creationId xmlns:p14="http://schemas.microsoft.com/office/powerpoint/2010/main" val="2067361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8BCEB67-13B4-415F-B562-6F60D8DEE10D}"/>
              </a:ext>
            </a:extLst>
          </p:cNvPr>
          <p:cNvSpPr>
            <a:spLocks noGrp="1"/>
          </p:cNvSpPr>
          <p:nvPr>
            <p:ph type="title"/>
          </p:nvPr>
        </p:nvSpPr>
        <p:spPr/>
        <p:txBody>
          <a:bodyPr/>
          <a:lstStyle/>
          <a:p>
            <a:pPr algn="ctr"/>
            <a:r>
              <a:rPr lang="tr-TR" b="1" dirty="0">
                <a:effectLst>
                  <a:outerShdw blurRad="38100" dist="38100" dir="2700000" algn="tl">
                    <a:srgbClr val="000000">
                      <a:alpha val="43137"/>
                    </a:srgbClr>
                  </a:outerShdw>
                </a:effectLst>
              </a:rPr>
              <a:t>Kazanç Tespitinde Özellikli Durumlar</a:t>
            </a:r>
          </a:p>
        </p:txBody>
      </p:sp>
      <p:sp>
        <p:nvSpPr>
          <p:cNvPr id="3" name="İçerik Yer Tutucusu 2">
            <a:extLst>
              <a:ext uri="{FF2B5EF4-FFF2-40B4-BE49-F238E27FC236}">
                <a16:creationId xmlns:a16="http://schemas.microsoft.com/office/drawing/2014/main" id="{804C6A1B-FBDA-4D8C-8D59-1A6F43B8B716}"/>
              </a:ext>
            </a:extLst>
          </p:cNvPr>
          <p:cNvSpPr>
            <a:spLocks noGrp="1"/>
          </p:cNvSpPr>
          <p:nvPr>
            <p:ph idx="1"/>
          </p:nvPr>
        </p:nvSpPr>
        <p:spPr/>
        <p:txBody>
          <a:bodyPr>
            <a:normAutofit/>
          </a:bodyPr>
          <a:lstStyle/>
          <a:p>
            <a:r>
              <a:rPr lang="tr-TR" b="1" dirty="0"/>
              <a:t>a) Müşterek genel giderler ile diğer faaliyet gelir ve giderlerinden ne kadarının tevsi yatırım ile ilgili olduğunun bilinmemesi durumu:</a:t>
            </a:r>
          </a:p>
          <a:p>
            <a:r>
              <a:rPr lang="tr-TR" dirty="0"/>
              <a:t>Gelir İdaresi Başkanlığı tarafından verilen 28/11/2012 tarihli ve B.07.1.GİB.4.16.16.01-125(ÖZG-12/26)-419 sayılı muktezada; Yatırıma isabet eden müşterek giderler tutarı:</a:t>
            </a:r>
          </a:p>
          <a:p>
            <a:pPr marL="0" indent="0">
              <a:buNone/>
            </a:pPr>
            <a:r>
              <a:rPr lang="tr-TR" dirty="0"/>
              <a:t>     Yatırımdan Elde Edilen Ürünlerin Satış Maliyeti</a:t>
            </a:r>
          </a:p>
          <a:p>
            <a:pPr marL="0" indent="0">
              <a:buNone/>
            </a:pPr>
            <a:r>
              <a:rPr lang="tr-TR" dirty="0"/>
              <a:t>   -------------------------------------------------------------- x Müşterek Giderler</a:t>
            </a:r>
          </a:p>
          <a:p>
            <a:pPr marL="0" indent="0">
              <a:buNone/>
            </a:pPr>
            <a:r>
              <a:rPr lang="tr-TR" dirty="0"/>
              <a:t>                      Toplam Satış Maliyeti</a:t>
            </a:r>
          </a:p>
          <a:p>
            <a:pPr marL="0" indent="0">
              <a:buNone/>
            </a:pPr>
            <a:r>
              <a:rPr lang="tr-TR" dirty="0"/>
              <a:t>Ancak, bu </a:t>
            </a:r>
            <a:r>
              <a:rPr lang="tr-TR" dirty="0" err="1"/>
              <a:t>özelge</a:t>
            </a:r>
            <a:r>
              <a:rPr lang="tr-TR" dirty="0"/>
              <a:t> tevsi yatırımdan elde edilen kazancını ayrı hesaplarda izleyen şirketler için hüküm ifade etmektedir.</a:t>
            </a:r>
          </a:p>
        </p:txBody>
      </p:sp>
    </p:spTree>
    <p:extLst>
      <p:ext uri="{BB962C8B-B14F-4D97-AF65-F5344CB8AC3E}">
        <p14:creationId xmlns:p14="http://schemas.microsoft.com/office/powerpoint/2010/main" val="2032570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CD7753-FF84-4F2E-A91D-A8396607FD29}"/>
              </a:ext>
            </a:extLst>
          </p:cNvPr>
          <p:cNvSpPr>
            <a:spLocks noGrp="1"/>
          </p:cNvSpPr>
          <p:nvPr>
            <p:ph type="title"/>
          </p:nvPr>
        </p:nvSpPr>
        <p:spPr/>
        <p:txBody>
          <a:bodyPr/>
          <a:lstStyle/>
          <a:p>
            <a:r>
              <a:rPr lang="tr-TR" b="1" dirty="0">
                <a:effectLst>
                  <a:outerShdw blurRad="38100" dist="38100" dir="2700000" algn="tl">
                    <a:srgbClr val="000000">
                      <a:alpha val="43137"/>
                    </a:srgbClr>
                  </a:outerShdw>
                </a:effectLst>
              </a:rPr>
              <a:t>Kazanç Tespitinde Özellikli Durumlar</a:t>
            </a:r>
            <a:endParaRPr lang="tr-TR" dirty="0"/>
          </a:p>
        </p:txBody>
      </p:sp>
      <p:sp>
        <p:nvSpPr>
          <p:cNvPr id="3" name="İçerik Yer Tutucusu 2">
            <a:extLst>
              <a:ext uri="{FF2B5EF4-FFF2-40B4-BE49-F238E27FC236}">
                <a16:creationId xmlns:a16="http://schemas.microsoft.com/office/drawing/2014/main" id="{02743FB9-F7F3-47F3-AA21-8A7927A18AFF}"/>
              </a:ext>
            </a:extLst>
          </p:cNvPr>
          <p:cNvSpPr>
            <a:spLocks noGrp="1"/>
          </p:cNvSpPr>
          <p:nvPr>
            <p:ph idx="1"/>
          </p:nvPr>
        </p:nvSpPr>
        <p:spPr>
          <a:xfrm>
            <a:off x="1103312" y="2052918"/>
            <a:ext cx="10680857" cy="4195481"/>
          </a:xfrm>
        </p:spPr>
        <p:txBody>
          <a:bodyPr/>
          <a:lstStyle/>
          <a:p>
            <a:r>
              <a:rPr lang="tr-TR" sz="3000" dirty="0"/>
              <a:t>Yatırıma isabet eden müşterek gelirler tutarı ;</a:t>
            </a:r>
          </a:p>
          <a:p>
            <a:pPr marL="0" indent="0">
              <a:buNone/>
            </a:pPr>
            <a:r>
              <a:rPr lang="tr-TR" sz="3000" dirty="0"/>
              <a:t>    Yatırımdan Elde Edilen Hasılat</a:t>
            </a:r>
          </a:p>
          <a:p>
            <a:pPr marL="0" indent="0">
              <a:buNone/>
            </a:pPr>
            <a:r>
              <a:rPr lang="tr-TR" sz="3000" dirty="0"/>
              <a:t>----------------------------------------------- x Müşterek Gelirler</a:t>
            </a:r>
          </a:p>
          <a:p>
            <a:pPr marL="0" indent="0">
              <a:buNone/>
            </a:pPr>
            <a:r>
              <a:rPr lang="tr-TR" sz="3000" dirty="0"/>
              <a:t>                  Toplam Hasılat</a:t>
            </a:r>
          </a:p>
          <a:p>
            <a:pPr marL="0" indent="0">
              <a:buNone/>
            </a:pPr>
            <a:endParaRPr lang="tr-TR" dirty="0"/>
          </a:p>
        </p:txBody>
      </p:sp>
    </p:spTree>
    <p:extLst>
      <p:ext uri="{BB962C8B-B14F-4D97-AF65-F5344CB8AC3E}">
        <p14:creationId xmlns:p14="http://schemas.microsoft.com/office/powerpoint/2010/main" val="1311140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57B8A93-E1BD-40CF-A6D0-DD8FEACD8064}"/>
              </a:ext>
            </a:extLst>
          </p:cNvPr>
          <p:cNvSpPr>
            <a:spLocks noGrp="1"/>
          </p:cNvSpPr>
          <p:nvPr>
            <p:ph type="title"/>
          </p:nvPr>
        </p:nvSpPr>
        <p:spPr/>
        <p:txBody>
          <a:bodyPr/>
          <a:lstStyle/>
          <a:p>
            <a:r>
              <a:rPr lang="tr-TR" b="1" dirty="0">
                <a:effectLst>
                  <a:outerShdw blurRad="38100" dist="38100" dir="2700000" algn="tl">
                    <a:srgbClr val="000000">
                      <a:alpha val="43137"/>
                    </a:srgbClr>
                  </a:outerShdw>
                </a:effectLst>
              </a:rPr>
              <a:t>Kazanç Tespitinde Özellikli Durumlar</a:t>
            </a:r>
            <a:endParaRPr lang="tr-TR" dirty="0"/>
          </a:p>
        </p:txBody>
      </p:sp>
      <p:sp>
        <p:nvSpPr>
          <p:cNvPr id="3" name="İçerik Yer Tutucusu 2">
            <a:extLst>
              <a:ext uri="{FF2B5EF4-FFF2-40B4-BE49-F238E27FC236}">
                <a16:creationId xmlns:a16="http://schemas.microsoft.com/office/drawing/2014/main" id="{0E6A5CD2-8B8D-4BBE-9B00-DF8EC464EA9A}"/>
              </a:ext>
            </a:extLst>
          </p:cNvPr>
          <p:cNvSpPr>
            <a:spLocks noGrp="1"/>
          </p:cNvSpPr>
          <p:nvPr>
            <p:ph idx="1"/>
          </p:nvPr>
        </p:nvSpPr>
        <p:spPr/>
        <p:txBody>
          <a:bodyPr/>
          <a:lstStyle/>
          <a:p>
            <a:pPr marL="0" indent="0">
              <a:buNone/>
            </a:pPr>
            <a:r>
              <a:rPr lang="tr-TR" b="1" dirty="0"/>
              <a:t>b) Mali kârın ticari kârdan düşük olması durumu ;</a:t>
            </a:r>
          </a:p>
          <a:p>
            <a:pPr marL="0" indent="0">
              <a:buNone/>
            </a:pPr>
            <a:r>
              <a:rPr lang="tr-TR" dirty="0"/>
              <a:t>10 Seri Numaralı Kurumlar Vergisi Genel Tebliğ’inde ilgili dönem kurumlar vergisi matrahının, 2009/15199 sayılı ve 2012/3305 sayılı Karar'a göre düzenlenmiş birden fazla yatırım teşvik belgesi kapsamındaki yatırımlardan bu hesap dönemi içinde elde edilen toplam kazançtan (ticari kazançtan) düşük olması halinde, her bir belge kapsamında ayrı ayrı elde edilen kazancın bu yatırımlardan elde edilen toplam kazanca oranının kurumlar vergisi matrahına uygulanması suretiyle, bu teşvik belgelerinde yer alan vergi indirim oranlarına göre indirimli kurumlar vergisi uygulanabileceği belirtilmiştir. </a:t>
            </a:r>
            <a:endParaRPr lang="tr-TR" b="1" dirty="0"/>
          </a:p>
        </p:txBody>
      </p:sp>
    </p:spTree>
    <p:extLst>
      <p:ext uri="{BB962C8B-B14F-4D97-AF65-F5344CB8AC3E}">
        <p14:creationId xmlns:p14="http://schemas.microsoft.com/office/powerpoint/2010/main" val="5211732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574</TotalTime>
  <Words>808</Words>
  <Application>Microsoft Office PowerPoint</Application>
  <PresentationFormat>Geniş ekran</PresentationFormat>
  <Paragraphs>52</Paragraphs>
  <Slides>11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Century Gothic</vt:lpstr>
      <vt:lpstr>Wingdings 3</vt:lpstr>
      <vt:lpstr>İyon</vt:lpstr>
      <vt:lpstr>UYGULAMALI ÖRNEKLERLE İNDİRİMLİ KURUMLAR VERGİSİ              Dr.Koray ATEŞ     koray@taxandtax.com</vt:lpstr>
      <vt:lpstr>İndirimli Kurumlar Vergisi Müessesesi Mevzuatımıza Ne Zaman Girmiştir ?</vt:lpstr>
      <vt:lpstr>İndirimli Kurumlar Vergisinde Bilinmesi Gereken Tanımlar</vt:lpstr>
      <vt:lpstr>PowerPoint Sunusu</vt:lpstr>
      <vt:lpstr>İndirimli Kurumlar Vergisinde Kazancın Tespit Yöntemleri</vt:lpstr>
      <vt:lpstr>2017 ve 2018 Yılı Harcamalarına Yönelik Özel Düzenleme</vt:lpstr>
      <vt:lpstr>Kazanç Tespitinde Özellikli Durumlar</vt:lpstr>
      <vt:lpstr>Kazanç Tespitinde Özellikli Durumlar</vt:lpstr>
      <vt:lpstr>Kazanç Tespitinde Özellikli Durumlar</vt:lpstr>
      <vt:lpstr>Kazanç Tespitinde Özellikli Durumlar</vt:lpstr>
      <vt:lpstr>Yatırıma Katkı Tutarından Hareketle Hak Kazanılan Max. İndirimli Kurumlar Vergisi Matrahı Nasıl Hesaplanır?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İNDİRİMLİ KURUMLAR VERGİSİ</dc:title>
  <dc:creator>Akdeniz Denetim</dc:creator>
  <cp:lastModifiedBy>Akdeniz Denetim</cp:lastModifiedBy>
  <cp:revision>28</cp:revision>
  <dcterms:created xsi:type="dcterms:W3CDTF">2018-12-12T10:22:51Z</dcterms:created>
  <dcterms:modified xsi:type="dcterms:W3CDTF">2019-01-16T18:23:06Z</dcterms:modified>
</cp:coreProperties>
</file>